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4" r:id="rId11"/>
  </p:sldIdLst>
  <p:sldSz cx="14630400" cy="8229600"/>
  <p:notesSz cx="8229600" cy="14630400"/>
  <p:embeddedFontLst>
    <p:embeddedFont>
      <p:font typeface="Noto Serif SC Bold" panose="02020200000000000000" pitchFamily="18" charset="-128"/>
      <p:bold r:id="rId13"/>
    </p:embeddedFont>
    <p:embeddedFont>
      <p:font typeface="Noto Serif SC Light" panose="02020200000000000000" pitchFamily="18" charset="-128"/>
      <p:regular r:id="rId14"/>
    </p:embeddedFont>
    <p:embeddedFont>
      <p:font typeface="Geist" pitchFamily="2" charset="0"/>
      <p:regular r:id="rId15"/>
      <p:bold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EF4ED"/>
    <a:srgbClr val="DEF3EC"/>
    <a:srgbClr val="E1F6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75" d="100"/>
          <a:sy n="75" d="100"/>
        </p:scale>
        <p:origin x="1338" y="10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71067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17.svg"/><Relationship Id="rId5" Type="http://schemas.openxmlformats.org/officeDocument/2006/relationships/image" Target="../media/image11.sv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13" Type="http://schemas.openxmlformats.org/officeDocument/2006/relationships/image" Target="../media/image29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2.png"/><Relationship Id="rId11" Type="http://schemas.openxmlformats.org/officeDocument/2006/relationships/image" Target="../media/image27.svg"/><Relationship Id="rId5" Type="http://schemas.openxmlformats.org/officeDocument/2006/relationships/image" Target="../media/image21.sv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Relationship Id="rId14" Type="http://schemas.openxmlformats.org/officeDocument/2006/relationships/image" Target="../media/image30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32017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Pestora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1" y="3119676"/>
            <a:ext cx="6407110" cy="8505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A Confidence-Aware AI Pest Monitoring System</a:t>
            </a:r>
            <a:endParaRPr lang="en-US" sz="2650" dirty="0"/>
          </a:p>
        </p:txBody>
      </p:sp>
      <p:sp>
        <p:nvSpPr>
          <p:cNvPr id="5" name="Text 2"/>
          <p:cNvSpPr/>
          <p:nvPr/>
        </p:nvSpPr>
        <p:spPr>
          <a:xfrm>
            <a:off x="793790" y="4395490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9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By Kapakayala Siva Sai Pavan &amp; Alaghari Sai Preetam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793790" y="5183624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800" dirty="0">
                <a:solidFill>
                  <a:srgbClr val="006747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Department of Mathematics &amp; Computer Science</a:t>
            </a:r>
            <a:endParaRPr lang="en-US" sz="2800" dirty="0"/>
          </a:p>
        </p:txBody>
      </p:sp>
      <p:sp>
        <p:nvSpPr>
          <p:cNvPr id="7" name="Text 4"/>
          <p:cNvSpPr/>
          <p:nvPr/>
        </p:nvSpPr>
        <p:spPr>
          <a:xfrm>
            <a:off x="793790" y="5546527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4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Sri Sathya Sai Institute of Higher Learning, Nandigiri Campus</a:t>
            </a:r>
            <a:endParaRPr lang="en-US" sz="1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2361" y="622578"/>
            <a:ext cx="7852053" cy="5305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Meet the Innovators: Behind Pestora</a:t>
            </a:r>
            <a:endParaRPr lang="en-US" sz="3300" dirty="0"/>
          </a:p>
        </p:txBody>
      </p:sp>
      <p:sp>
        <p:nvSpPr>
          <p:cNvPr id="3" name="Text 1"/>
          <p:cNvSpPr/>
          <p:nvPr/>
        </p:nvSpPr>
        <p:spPr>
          <a:xfrm>
            <a:off x="805061" y="1137087"/>
            <a:ext cx="13045678" cy="271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We are a team of dedicated students from SSSIHL, Nandigiri Campus, driven by a passion for leveraging technology for social good.</a:t>
            </a:r>
            <a:endParaRPr lang="en-US" sz="13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361" y="1879521"/>
            <a:ext cx="4736783" cy="4736783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7529870" y="1816021"/>
            <a:ext cx="381953" cy="381952"/>
          </a:xfrm>
          <a:prstGeom prst="roundRect">
            <a:avLst>
              <a:gd name="adj" fmla="val 40012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7593508" y="1923178"/>
            <a:ext cx="254675" cy="3183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20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1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8081605" y="1847810"/>
            <a:ext cx="3443883" cy="318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SSSIHL, Nandigiri Campus</a:t>
            </a:r>
            <a:endParaRPr lang="en-US" sz="2000" dirty="0"/>
          </a:p>
        </p:txBody>
      </p:sp>
      <p:sp>
        <p:nvSpPr>
          <p:cNvPr id="8" name="Text 5"/>
          <p:cNvSpPr/>
          <p:nvPr/>
        </p:nvSpPr>
        <p:spPr>
          <a:xfrm>
            <a:off x="8081605" y="2221548"/>
            <a:ext cx="5764054" cy="5431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Proud members of a leading academic institution, fostering innovation and practical problem-solving.</a:t>
            </a:r>
            <a:endParaRPr lang="en-US" sz="1300" dirty="0"/>
          </a:p>
        </p:txBody>
      </p:sp>
      <p:sp>
        <p:nvSpPr>
          <p:cNvPr id="9" name="Shape 6"/>
          <p:cNvSpPr/>
          <p:nvPr/>
        </p:nvSpPr>
        <p:spPr>
          <a:xfrm>
            <a:off x="7529870" y="3180477"/>
            <a:ext cx="381953" cy="381952"/>
          </a:xfrm>
          <a:prstGeom prst="roundRect">
            <a:avLst>
              <a:gd name="adj" fmla="val 40012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7593509" y="3275846"/>
            <a:ext cx="254675" cy="3183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20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2</a:t>
            </a:r>
            <a:endParaRPr lang="en-US" sz="2000" dirty="0"/>
          </a:p>
        </p:txBody>
      </p:sp>
      <p:sp>
        <p:nvSpPr>
          <p:cNvPr id="11" name="Text 8"/>
          <p:cNvSpPr/>
          <p:nvPr/>
        </p:nvSpPr>
        <p:spPr>
          <a:xfrm>
            <a:off x="8081605" y="3212267"/>
            <a:ext cx="2941677" cy="318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Data Science Expertise</a:t>
            </a:r>
            <a:endParaRPr lang="en-US" sz="2000" dirty="0"/>
          </a:p>
        </p:txBody>
      </p:sp>
      <p:sp>
        <p:nvSpPr>
          <p:cNvPr id="12" name="Text 9"/>
          <p:cNvSpPr/>
          <p:nvPr/>
        </p:nvSpPr>
        <p:spPr>
          <a:xfrm>
            <a:off x="8094305" y="3611404"/>
            <a:ext cx="5764054" cy="5431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Our strong background in Data Science equips us with the analytical and technical skills to build robust AI solutions.</a:t>
            </a:r>
            <a:endParaRPr lang="en-US" sz="1300" dirty="0"/>
          </a:p>
        </p:txBody>
      </p:sp>
      <p:sp>
        <p:nvSpPr>
          <p:cNvPr id="13" name="Shape 10"/>
          <p:cNvSpPr/>
          <p:nvPr/>
        </p:nvSpPr>
        <p:spPr>
          <a:xfrm>
            <a:off x="7529870" y="4544933"/>
            <a:ext cx="381953" cy="381952"/>
          </a:xfrm>
          <a:prstGeom prst="roundRect">
            <a:avLst>
              <a:gd name="adj" fmla="val 40012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7593507" y="4640302"/>
            <a:ext cx="254675" cy="3183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20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3</a:t>
            </a:r>
            <a:endParaRPr lang="en-US" sz="2000" dirty="0"/>
          </a:p>
        </p:txBody>
      </p:sp>
      <p:sp>
        <p:nvSpPr>
          <p:cNvPr id="15" name="Text 12"/>
          <p:cNvSpPr/>
          <p:nvPr/>
        </p:nvSpPr>
        <p:spPr>
          <a:xfrm>
            <a:off x="8081605" y="4576723"/>
            <a:ext cx="2546985" cy="318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AI for Social Good</a:t>
            </a:r>
            <a:endParaRPr lang="en-US" sz="2000" dirty="0"/>
          </a:p>
        </p:txBody>
      </p:sp>
      <p:sp>
        <p:nvSpPr>
          <p:cNvPr id="16" name="Text 13"/>
          <p:cNvSpPr/>
          <p:nvPr/>
        </p:nvSpPr>
        <p:spPr>
          <a:xfrm>
            <a:off x="8081605" y="5013960"/>
            <a:ext cx="5764054" cy="5431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Deeply passionate about applying artificial intelligence to address real-world challenges, particularly in sustainable agriculture.</a:t>
            </a:r>
            <a:endParaRPr lang="en-US" sz="1300" dirty="0"/>
          </a:p>
        </p:txBody>
      </p:sp>
      <p:sp>
        <p:nvSpPr>
          <p:cNvPr id="17" name="Shape 14"/>
          <p:cNvSpPr/>
          <p:nvPr/>
        </p:nvSpPr>
        <p:spPr>
          <a:xfrm>
            <a:off x="7529870" y="5883989"/>
            <a:ext cx="381953" cy="381952"/>
          </a:xfrm>
          <a:prstGeom prst="roundRect">
            <a:avLst>
              <a:gd name="adj" fmla="val 40012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18" name="Text 15"/>
          <p:cNvSpPr/>
          <p:nvPr/>
        </p:nvSpPr>
        <p:spPr>
          <a:xfrm>
            <a:off x="7593509" y="5968343"/>
            <a:ext cx="254675" cy="3183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20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4</a:t>
            </a:r>
            <a:endParaRPr lang="en-US" sz="2000" dirty="0"/>
          </a:p>
        </p:txBody>
      </p:sp>
      <p:sp>
        <p:nvSpPr>
          <p:cNvPr id="19" name="Text 16"/>
          <p:cNvSpPr/>
          <p:nvPr/>
        </p:nvSpPr>
        <p:spPr>
          <a:xfrm>
            <a:off x="8081605" y="5915779"/>
            <a:ext cx="4093250" cy="318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Ethical &amp; Impactful Technology</a:t>
            </a:r>
            <a:endParaRPr lang="en-US" sz="2000" dirty="0"/>
          </a:p>
        </p:txBody>
      </p:sp>
      <p:sp>
        <p:nvSpPr>
          <p:cNvPr id="20" name="Text 17"/>
          <p:cNvSpPr/>
          <p:nvPr/>
        </p:nvSpPr>
        <p:spPr>
          <a:xfrm>
            <a:off x="8081605" y="6341882"/>
            <a:ext cx="5764054" cy="5431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Committed to developing technology that is not only effective but also ethical, responsible, and creates lasting positive impact.</a:t>
            </a:r>
            <a:endParaRPr lang="en-US" sz="13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F515FFC-2AAC-D1FD-DAB1-0DEBC1DFB777}"/>
              </a:ext>
            </a:extLst>
          </p:cNvPr>
          <p:cNvSpPr/>
          <p:nvPr/>
        </p:nvSpPr>
        <p:spPr>
          <a:xfrm>
            <a:off x="12782746" y="7739406"/>
            <a:ext cx="1781666" cy="428757"/>
          </a:xfrm>
          <a:prstGeom prst="rect">
            <a:avLst/>
          </a:prstGeom>
          <a:solidFill>
            <a:srgbClr val="DEF3EC"/>
          </a:solidFill>
          <a:ln>
            <a:solidFill>
              <a:srgbClr val="DEF4E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E1F6EC"/>
              </a:solidFill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5C4CE91F-1499-CD60-4CD7-B0974883FD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7398576"/>
            <a:ext cx="14630400" cy="83102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3067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76618" y="620792"/>
            <a:ext cx="7563564" cy="10584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The Problem: Silent Threats to Indian Agriculture</a:t>
            </a:r>
            <a:endParaRPr lang="en-US" sz="3300" dirty="0"/>
          </a:p>
        </p:txBody>
      </p:sp>
      <p:sp>
        <p:nvSpPr>
          <p:cNvPr id="4" name="Shape 1"/>
          <p:cNvSpPr/>
          <p:nvPr/>
        </p:nvSpPr>
        <p:spPr>
          <a:xfrm>
            <a:off x="6276618" y="1933218"/>
            <a:ext cx="7563564" cy="1292185"/>
          </a:xfrm>
          <a:prstGeom prst="roundRect">
            <a:avLst>
              <a:gd name="adj" fmla="val 8492"/>
            </a:avLst>
          </a:prstGeom>
          <a:solidFill>
            <a:srgbClr val="E5F9F2">
              <a:alpha val="95000"/>
            </a:srgbClr>
          </a:solidFill>
          <a:ln w="22860">
            <a:solidFill>
              <a:srgbClr val="B7D5CA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253758" y="1933218"/>
            <a:ext cx="91440" cy="1292185"/>
          </a:xfrm>
          <a:prstGeom prst="roundRect">
            <a:avLst>
              <a:gd name="adj" fmla="val 166670"/>
            </a:avLst>
          </a:prstGeom>
          <a:solidFill>
            <a:srgbClr val="006747"/>
          </a:solidFill>
          <a:ln/>
        </p:spPr>
      </p:sp>
      <p:sp>
        <p:nvSpPr>
          <p:cNvPr id="6" name="Text 3"/>
          <p:cNvSpPr/>
          <p:nvPr/>
        </p:nvSpPr>
        <p:spPr>
          <a:xfrm>
            <a:off x="6537365" y="2125385"/>
            <a:ext cx="2116693" cy="2645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Crop Loss Crisis</a:t>
            </a:r>
            <a:endParaRPr lang="en-US" sz="1650" dirty="0"/>
          </a:p>
        </p:txBody>
      </p:sp>
      <p:sp>
        <p:nvSpPr>
          <p:cNvPr id="7" name="Text 4"/>
          <p:cNvSpPr/>
          <p:nvPr/>
        </p:nvSpPr>
        <p:spPr>
          <a:xfrm>
            <a:off x="6537365" y="2491502"/>
            <a:ext cx="7110651" cy="5417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Pest infestation is a major cause of crop loss in Indian agriculture, leading to significant economic setbacks for farmers.</a:t>
            </a:r>
            <a:endParaRPr lang="en-US" sz="1300" dirty="0"/>
          </a:p>
        </p:txBody>
      </p:sp>
      <p:sp>
        <p:nvSpPr>
          <p:cNvPr id="8" name="Shape 5"/>
          <p:cNvSpPr/>
          <p:nvPr/>
        </p:nvSpPr>
        <p:spPr>
          <a:xfrm>
            <a:off x="6276618" y="3394710"/>
            <a:ext cx="7563564" cy="1292185"/>
          </a:xfrm>
          <a:prstGeom prst="roundRect">
            <a:avLst>
              <a:gd name="adj" fmla="val 8492"/>
            </a:avLst>
          </a:prstGeom>
          <a:solidFill>
            <a:srgbClr val="E5F9F2">
              <a:alpha val="95000"/>
            </a:srgbClr>
          </a:solidFill>
          <a:ln w="22860">
            <a:solidFill>
              <a:srgbClr val="B7D5CA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6253758" y="3394710"/>
            <a:ext cx="91440" cy="1292185"/>
          </a:xfrm>
          <a:prstGeom prst="roundRect">
            <a:avLst>
              <a:gd name="adj" fmla="val 166670"/>
            </a:avLst>
          </a:prstGeom>
          <a:solidFill>
            <a:srgbClr val="006747"/>
          </a:solidFill>
          <a:ln/>
        </p:spPr>
      </p:sp>
      <p:sp>
        <p:nvSpPr>
          <p:cNvPr id="10" name="Text 7"/>
          <p:cNvSpPr/>
          <p:nvPr/>
        </p:nvSpPr>
        <p:spPr>
          <a:xfrm>
            <a:off x="6537365" y="3586877"/>
            <a:ext cx="2582942" cy="2645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Manual Detection Flaws</a:t>
            </a:r>
            <a:endParaRPr lang="en-US" sz="1650" dirty="0"/>
          </a:p>
        </p:txBody>
      </p:sp>
      <p:sp>
        <p:nvSpPr>
          <p:cNvPr id="11" name="Text 8"/>
          <p:cNvSpPr/>
          <p:nvPr/>
        </p:nvSpPr>
        <p:spPr>
          <a:xfrm>
            <a:off x="6537365" y="3952994"/>
            <a:ext cx="7110651" cy="5417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Current manual pest detection methods rely heavily on experience and guesswork, often resulting in late identification.</a:t>
            </a:r>
            <a:endParaRPr lang="en-US" sz="1300" dirty="0"/>
          </a:p>
        </p:txBody>
      </p:sp>
      <p:sp>
        <p:nvSpPr>
          <p:cNvPr id="12" name="Shape 9"/>
          <p:cNvSpPr/>
          <p:nvPr/>
        </p:nvSpPr>
        <p:spPr>
          <a:xfrm>
            <a:off x="6276618" y="4856202"/>
            <a:ext cx="7563564" cy="1292185"/>
          </a:xfrm>
          <a:prstGeom prst="roundRect">
            <a:avLst>
              <a:gd name="adj" fmla="val 8492"/>
            </a:avLst>
          </a:prstGeom>
          <a:solidFill>
            <a:srgbClr val="E5F9F2">
              <a:alpha val="95000"/>
            </a:srgbClr>
          </a:solidFill>
          <a:ln w="22860">
            <a:solidFill>
              <a:srgbClr val="B7D5CA"/>
            </a:solidFill>
            <a:prstDash val="solid"/>
          </a:ln>
        </p:spPr>
      </p:sp>
      <p:sp>
        <p:nvSpPr>
          <p:cNvPr id="13" name="Shape 10"/>
          <p:cNvSpPr/>
          <p:nvPr/>
        </p:nvSpPr>
        <p:spPr>
          <a:xfrm>
            <a:off x="6253758" y="4856202"/>
            <a:ext cx="91440" cy="1292185"/>
          </a:xfrm>
          <a:prstGeom prst="roundRect">
            <a:avLst>
              <a:gd name="adj" fmla="val 166670"/>
            </a:avLst>
          </a:prstGeom>
          <a:solidFill>
            <a:srgbClr val="006747"/>
          </a:solidFill>
          <a:ln/>
        </p:spPr>
      </p:sp>
      <p:sp>
        <p:nvSpPr>
          <p:cNvPr id="14" name="Text 11"/>
          <p:cNvSpPr/>
          <p:nvPr/>
        </p:nvSpPr>
        <p:spPr>
          <a:xfrm>
            <a:off x="6537365" y="5048369"/>
            <a:ext cx="2116693" cy="2645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Chemical Overuse</a:t>
            </a:r>
            <a:endParaRPr lang="en-US" sz="1650" dirty="0"/>
          </a:p>
        </p:txBody>
      </p:sp>
      <p:sp>
        <p:nvSpPr>
          <p:cNvPr id="15" name="Text 12"/>
          <p:cNvSpPr/>
          <p:nvPr/>
        </p:nvSpPr>
        <p:spPr>
          <a:xfrm>
            <a:off x="6537365" y="5414486"/>
            <a:ext cx="7110651" cy="5417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Late detection drives the preventive overuse of chemicals, harming soil health, food safety, and the environment.</a:t>
            </a:r>
            <a:endParaRPr lang="en-US" sz="1300" dirty="0"/>
          </a:p>
        </p:txBody>
      </p:sp>
      <p:sp>
        <p:nvSpPr>
          <p:cNvPr id="16" name="Shape 13"/>
          <p:cNvSpPr/>
          <p:nvPr/>
        </p:nvSpPr>
        <p:spPr>
          <a:xfrm>
            <a:off x="6276618" y="6317694"/>
            <a:ext cx="7563564" cy="1292185"/>
          </a:xfrm>
          <a:prstGeom prst="roundRect">
            <a:avLst>
              <a:gd name="adj" fmla="val 8492"/>
            </a:avLst>
          </a:prstGeom>
          <a:solidFill>
            <a:srgbClr val="E5F9F2">
              <a:alpha val="95000"/>
            </a:srgbClr>
          </a:solidFill>
          <a:ln w="22860">
            <a:solidFill>
              <a:srgbClr val="B7D5CA"/>
            </a:solidFill>
            <a:prstDash val="solid"/>
          </a:ln>
        </p:spPr>
      </p:sp>
      <p:sp>
        <p:nvSpPr>
          <p:cNvPr id="17" name="Shape 14"/>
          <p:cNvSpPr/>
          <p:nvPr/>
        </p:nvSpPr>
        <p:spPr>
          <a:xfrm>
            <a:off x="6253758" y="6317694"/>
            <a:ext cx="91440" cy="1292185"/>
          </a:xfrm>
          <a:prstGeom prst="roundRect">
            <a:avLst>
              <a:gd name="adj" fmla="val 166670"/>
            </a:avLst>
          </a:prstGeom>
          <a:solidFill>
            <a:srgbClr val="006747"/>
          </a:solidFill>
          <a:ln/>
        </p:spPr>
      </p:sp>
      <p:sp>
        <p:nvSpPr>
          <p:cNvPr id="18" name="Text 15"/>
          <p:cNvSpPr/>
          <p:nvPr/>
        </p:nvSpPr>
        <p:spPr>
          <a:xfrm>
            <a:off x="6537365" y="6509861"/>
            <a:ext cx="2442091" cy="2645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Generic AI Limitations</a:t>
            </a:r>
            <a:endParaRPr lang="en-US" sz="1650" dirty="0"/>
          </a:p>
        </p:txBody>
      </p:sp>
      <p:sp>
        <p:nvSpPr>
          <p:cNvPr id="19" name="Text 16"/>
          <p:cNvSpPr/>
          <p:nvPr/>
        </p:nvSpPr>
        <p:spPr>
          <a:xfrm>
            <a:off x="6537365" y="6875978"/>
            <a:ext cx="7110651" cy="5417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Existing AI solutions are often generic, not crop-specific, and lack crucial prediction confidence for effective decision-making.</a:t>
            </a:r>
            <a:endParaRPr lang="en-US" sz="13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F6941B8-78FE-62F9-7054-02F40985E653}"/>
              </a:ext>
            </a:extLst>
          </p:cNvPr>
          <p:cNvSpPr/>
          <p:nvPr/>
        </p:nvSpPr>
        <p:spPr>
          <a:xfrm>
            <a:off x="12782746" y="7739406"/>
            <a:ext cx="1781666" cy="428757"/>
          </a:xfrm>
          <a:prstGeom prst="rect">
            <a:avLst/>
          </a:prstGeom>
          <a:solidFill>
            <a:srgbClr val="DEF3EC"/>
          </a:solidFill>
          <a:ln>
            <a:solidFill>
              <a:srgbClr val="DEF4E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E1F6EC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0932" y="623292"/>
            <a:ext cx="12653486" cy="494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50"/>
              </a:lnSpc>
              <a:buNone/>
            </a:pPr>
            <a:r>
              <a:rPr lang="en-US" sz="31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Our Solution – Pestora: Empowering Farmers with Precision AI</a:t>
            </a:r>
            <a:endParaRPr lang="en-US" sz="3100" dirty="0"/>
          </a:p>
        </p:txBody>
      </p:sp>
      <p:sp>
        <p:nvSpPr>
          <p:cNvPr id="3" name="Text 1"/>
          <p:cNvSpPr/>
          <p:nvPr/>
        </p:nvSpPr>
        <p:spPr>
          <a:xfrm>
            <a:off x="790932" y="1408033"/>
            <a:ext cx="13048536" cy="2531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6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Pestora is an innovative, AI-based crop-specific pest monitoring system designed to revolutionize pest management in Indian agriculture.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790932" y="2042874"/>
            <a:ext cx="632698" cy="1227773"/>
          </a:xfrm>
          <a:prstGeom prst="roundRect">
            <a:avLst>
              <a:gd name="adj" fmla="val 360044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988695" y="2600007"/>
            <a:ext cx="237173" cy="2965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85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1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1581745" y="2200989"/>
            <a:ext cx="2144554" cy="2471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5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Crop-Specific Models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1581745" y="2606278"/>
            <a:ext cx="5540573" cy="5062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Utilizes separate, highly specialized ML models for key crops like vegetables, rice, and maize for accurate detection.</a:t>
            </a:r>
            <a:endParaRPr lang="en-US" sz="1200" dirty="0"/>
          </a:p>
        </p:txBody>
      </p:sp>
      <p:sp>
        <p:nvSpPr>
          <p:cNvPr id="8" name="Shape 6"/>
          <p:cNvSpPr/>
          <p:nvPr/>
        </p:nvSpPr>
        <p:spPr>
          <a:xfrm>
            <a:off x="790932" y="3428762"/>
            <a:ext cx="632698" cy="1227773"/>
          </a:xfrm>
          <a:prstGeom prst="roundRect">
            <a:avLst>
              <a:gd name="adj" fmla="val 360044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988694" y="4001979"/>
            <a:ext cx="237173" cy="2965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85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2</a:t>
            </a:r>
            <a:endParaRPr lang="en-US" sz="1850" dirty="0"/>
          </a:p>
        </p:txBody>
      </p:sp>
      <p:sp>
        <p:nvSpPr>
          <p:cNvPr id="10" name="Text 8"/>
          <p:cNvSpPr/>
          <p:nvPr/>
        </p:nvSpPr>
        <p:spPr>
          <a:xfrm>
            <a:off x="1581745" y="3586877"/>
            <a:ext cx="2134195" cy="2471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5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Leaf Image Detection</a:t>
            </a:r>
            <a:endParaRPr lang="en-US" sz="1550" dirty="0"/>
          </a:p>
        </p:txBody>
      </p:sp>
      <p:sp>
        <p:nvSpPr>
          <p:cNvPr id="11" name="Text 9"/>
          <p:cNvSpPr/>
          <p:nvPr/>
        </p:nvSpPr>
        <p:spPr>
          <a:xfrm>
            <a:off x="1581745" y="3992166"/>
            <a:ext cx="5540573" cy="5062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Identifies pest damage through detailed analysis of leaf images, making it accessible and practical for farmers.</a:t>
            </a:r>
            <a:endParaRPr lang="en-US" sz="1200" dirty="0"/>
          </a:p>
        </p:txBody>
      </p:sp>
      <p:sp>
        <p:nvSpPr>
          <p:cNvPr id="12" name="Shape 10"/>
          <p:cNvSpPr/>
          <p:nvPr/>
        </p:nvSpPr>
        <p:spPr>
          <a:xfrm>
            <a:off x="790932" y="4814649"/>
            <a:ext cx="632698" cy="1227773"/>
          </a:xfrm>
          <a:prstGeom prst="roundRect">
            <a:avLst>
              <a:gd name="adj" fmla="val 360044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988695" y="5378053"/>
            <a:ext cx="237173" cy="2965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85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3</a:t>
            </a:r>
            <a:endParaRPr lang="en-US" sz="1850" dirty="0"/>
          </a:p>
        </p:txBody>
      </p:sp>
      <p:sp>
        <p:nvSpPr>
          <p:cNvPr id="14" name="Text 12"/>
          <p:cNvSpPr/>
          <p:nvPr/>
        </p:nvSpPr>
        <p:spPr>
          <a:xfrm>
            <a:off x="1581745" y="4972764"/>
            <a:ext cx="1977390" cy="2471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5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Confidence Scores</a:t>
            </a:r>
            <a:endParaRPr lang="en-US" sz="1550" dirty="0"/>
          </a:p>
        </p:txBody>
      </p:sp>
      <p:sp>
        <p:nvSpPr>
          <p:cNvPr id="15" name="Text 13"/>
          <p:cNvSpPr/>
          <p:nvPr/>
        </p:nvSpPr>
        <p:spPr>
          <a:xfrm>
            <a:off x="1581745" y="5378053"/>
            <a:ext cx="5540573" cy="5062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Every prediction includes a clear confidence score, allowing farmers to make informed and precise decisions.</a:t>
            </a:r>
            <a:endParaRPr lang="en-US" sz="1200" dirty="0"/>
          </a:p>
        </p:txBody>
      </p:sp>
      <p:sp>
        <p:nvSpPr>
          <p:cNvPr id="16" name="Shape 14"/>
          <p:cNvSpPr/>
          <p:nvPr/>
        </p:nvSpPr>
        <p:spPr>
          <a:xfrm>
            <a:off x="790932" y="6200537"/>
            <a:ext cx="632698" cy="1227773"/>
          </a:xfrm>
          <a:prstGeom prst="roundRect">
            <a:avLst>
              <a:gd name="adj" fmla="val 360044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17" name="Text 15"/>
          <p:cNvSpPr/>
          <p:nvPr/>
        </p:nvSpPr>
        <p:spPr>
          <a:xfrm>
            <a:off x="988695" y="6763941"/>
            <a:ext cx="237173" cy="2965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85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4</a:t>
            </a:r>
            <a:endParaRPr lang="en-US" sz="1850" dirty="0"/>
          </a:p>
        </p:txBody>
      </p:sp>
      <p:sp>
        <p:nvSpPr>
          <p:cNvPr id="18" name="Text 16"/>
          <p:cNvSpPr/>
          <p:nvPr/>
        </p:nvSpPr>
        <p:spPr>
          <a:xfrm>
            <a:off x="1581745" y="6358652"/>
            <a:ext cx="1977390" cy="2471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5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Informed Action</a:t>
            </a:r>
            <a:endParaRPr lang="en-US" sz="1550" dirty="0"/>
          </a:p>
        </p:txBody>
      </p:sp>
      <p:sp>
        <p:nvSpPr>
          <p:cNvPr id="19" name="Text 17"/>
          <p:cNvSpPr/>
          <p:nvPr/>
        </p:nvSpPr>
        <p:spPr>
          <a:xfrm>
            <a:off x="1581745" y="6763941"/>
            <a:ext cx="5540573" cy="5062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Empowers farmers to take timely and appropriate action, reducing uncertainty and minimizing crop loss.</a:t>
            </a:r>
            <a:endParaRPr lang="en-US" sz="1200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65004463-2D43-A0F0-05CB-C513D78FEE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2034" y="2186910"/>
            <a:ext cx="2377940" cy="506920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DD2C84B-AC27-43A0-3E32-1D787318A5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79690" y="2200989"/>
            <a:ext cx="2264728" cy="506920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D223ABD-9133-5B98-DE1D-F19D7FDCD5AA}"/>
              </a:ext>
            </a:extLst>
          </p:cNvPr>
          <p:cNvSpPr/>
          <p:nvPr/>
        </p:nvSpPr>
        <p:spPr>
          <a:xfrm>
            <a:off x="12782746" y="7739406"/>
            <a:ext cx="1781666" cy="428757"/>
          </a:xfrm>
          <a:prstGeom prst="rect">
            <a:avLst/>
          </a:prstGeom>
          <a:solidFill>
            <a:srgbClr val="DEF3EC"/>
          </a:solidFill>
          <a:ln>
            <a:solidFill>
              <a:srgbClr val="DEF4E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E1F6EC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59725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The Pestora Journey: From Image to Informed Action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53091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Our system streamlines the pest detection process, guiding farmers through easy steps to effective pest management.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148965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Noto Serif SC Light" pitchFamily="34" charset="0"/>
                <a:ea typeface="Noto Serif SC Light" pitchFamily="34" charset="-122"/>
                <a:cs typeface="Noto Serif SC Light" pitchFamily="34" charset="-120"/>
              </a:rPr>
              <a:t>01</a:t>
            </a:r>
            <a:endParaRPr lang="en-US" sz="1750" dirty="0"/>
          </a:p>
        </p:txBody>
      </p:sp>
      <p:sp>
        <p:nvSpPr>
          <p:cNvPr id="5" name="Shape 3"/>
          <p:cNvSpPr/>
          <p:nvPr/>
        </p:nvSpPr>
        <p:spPr>
          <a:xfrm>
            <a:off x="793790" y="3504009"/>
            <a:ext cx="4196358" cy="30480"/>
          </a:xfrm>
          <a:prstGeom prst="rect">
            <a:avLst/>
          </a:prstGeom>
          <a:solidFill>
            <a:srgbClr val="006747"/>
          </a:solidFill>
          <a:ln/>
        </p:spPr>
      </p:sp>
      <p:sp>
        <p:nvSpPr>
          <p:cNvPr id="6" name="Text 4"/>
          <p:cNvSpPr/>
          <p:nvPr/>
        </p:nvSpPr>
        <p:spPr>
          <a:xfrm>
            <a:off x="793790" y="36783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Data Collection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93790" y="4168735"/>
            <a:ext cx="419635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Crop-specific image data is meticulously collected to build robust AI models.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5216962" y="3148965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Noto Serif SC Light" pitchFamily="34" charset="0"/>
                <a:ea typeface="Noto Serif SC Light" pitchFamily="34" charset="-122"/>
                <a:cs typeface="Noto Serif SC Light" pitchFamily="34" charset="-120"/>
              </a:rPr>
              <a:t>02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5216962" y="3504009"/>
            <a:ext cx="4196358" cy="30480"/>
          </a:xfrm>
          <a:prstGeom prst="rect">
            <a:avLst/>
          </a:prstGeom>
          <a:solidFill>
            <a:srgbClr val="006747"/>
          </a:solidFill>
          <a:ln/>
        </p:spPr>
      </p:sp>
      <p:sp>
        <p:nvSpPr>
          <p:cNvPr id="10" name="Text 8"/>
          <p:cNvSpPr/>
          <p:nvPr/>
        </p:nvSpPr>
        <p:spPr>
          <a:xfrm>
            <a:off x="5216962" y="36783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Model Training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5216962" y="4168735"/>
            <a:ext cx="419635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Data is cleaned and utilized to train sophisticated machine learning models tailored for each crop.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9640133" y="3148965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Noto Serif SC Light" pitchFamily="34" charset="0"/>
                <a:ea typeface="Noto Serif SC Light" pitchFamily="34" charset="-122"/>
                <a:cs typeface="Noto Serif SC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9640133" y="3504009"/>
            <a:ext cx="4196358" cy="30480"/>
          </a:xfrm>
          <a:prstGeom prst="rect">
            <a:avLst/>
          </a:prstGeom>
          <a:solidFill>
            <a:srgbClr val="006747"/>
          </a:solidFill>
          <a:ln/>
        </p:spPr>
      </p:sp>
      <p:sp>
        <p:nvSpPr>
          <p:cNvPr id="14" name="Text 12"/>
          <p:cNvSpPr/>
          <p:nvPr/>
        </p:nvSpPr>
        <p:spPr>
          <a:xfrm>
            <a:off x="9640133" y="3678317"/>
            <a:ext cx="4196358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Image Upload &amp; Crop Selection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9640133" y="4523065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Farmers easily upload leaf images and select the corresponding crop type.</a:t>
            </a: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793790" y="5654278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Noto Serif SC Light" pitchFamily="34" charset="0"/>
                <a:ea typeface="Noto Serif SC Light" pitchFamily="34" charset="-122"/>
                <a:cs typeface="Noto Serif SC Light" pitchFamily="34" charset="-120"/>
              </a:rPr>
              <a:t>04</a:t>
            </a:r>
            <a:endParaRPr lang="en-US" sz="1750" dirty="0"/>
          </a:p>
        </p:txBody>
      </p:sp>
      <p:sp>
        <p:nvSpPr>
          <p:cNvPr id="17" name="Shape 15"/>
          <p:cNvSpPr/>
          <p:nvPr/>
        </p:nvSpPr>
        <p:spPr>
          <a:xfrm>
            <a:off x="793790" y="6009322"/>
            <a:ext cx="6407944" cy="30480"/>
          </a:xfrm>
          <a:prstGeom prst="rect">
            <a:avLst/>
          </a:prstGeom>
          <a:solidFill>
            <a:srgbClr val="006747"/>
          </a:solidFill>
          <a:ln/>
        </p:spPr>
      </p:sp>
      <p:sp>
        <p:nvSpPr>
          <p:cNvPr id="18" name="Text 16"/>
          <p:cNvSpPr/>
          <p:nvPr/>
        </p:nvSpPr>
        <p:spPr>
          <a:xfrm>
            <a:off x="793790" y="618363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AI Prediction</a:t>
            </a:r>
            <a:endParaRPr lang="en-US" sz="2200" dirty="0"/>
          </a:p>
        </p:txBody>
      </p:sp>
      <p:sp>
        <p:nvSpPr>
          <p:cNvPr id="19" name="Text 17"/>
          <p:cNvSpPr/>
          <p:nvPr/>
        </p:nvSpPr>
        <p:spPr>
          <a:xfrm>
            <a:off x="793790" y="6674048"/>
            <a:ext cx="640794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Pestora's AI instantly predicts pest type, severity, and crucial confidence score.</a:t>
            </a:r>
            <a:endParaRPr lang="en-US" sz="1750" dirty="0"/>
          </a:p>
        </p:txBody>
      </p:sp>
      <p:sp>
        <p:nvSpPr>
          <p:cNvPr id="20" name="Text 18"/>
          <p:cNvSpPr/>
          <p:nvPr/>
        </p:nvSpPr>
        <p:spPr>
          <a:xfrm>
            <a:off x="7428548" y="5654278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Noto Serif SC Light" pitchFamily="34" charset="0"/>
                <a:ea typeface="Noto Serif SC Light" pitchFamily="34" charset="-122"/>
                <a:cs typeface="Noto Serif SC Light" pitchFamily="34" charset="-120"/>
              </a:rPr>
              <a:t>05</a:t>
            </a:r>
            <a:endParaRPr lang="en-US" sz="1750" dirty="0"/>
          </a:p>
        </p:txBody>
      </p:sp>
      <p:sp>
        <p:nvSpPr>
          <p:cNvPr id="21" name="Shape 19"/>
          <p:cNvSpPr/>
          <p:nvPr/>
        </p:nvSpPr>
        <p:spPr>
          <a:xfrm>
            <a:off x="7428548" y="6009322"/>
            <a:ext cx="6407944" cy="30480"/>
          </a:xfrm>
          <a:prstGeom prst="rect">
            <a:avLst/>
          </a:prstGeom>
          <a:solidFill>
            <a:srgbClr val="006747"/>
          </a:solidFill>
          <a:ln/>
        </p:spPr>
      </p:sp>
      <p:sp>
        <p:nvSpPr>
          <p:cNvPr id="22" name="Text 20"/>
          <p:cNvSpPr/>
          <p:nvPr/>
        </p:nvSpPr>
        <p:spPr>
          <a:xfrm>
            <a:off x="7428548" y="618363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Tailored Advisory</a:t>
            </a:r>
            <a:endParaRPr lang="en-US" sz="2200" dirty="0"/>
          </a:p>
        </p:txBody>
      </p:sp>
      <p:sp>
        <p:nvSpPr>
          <p:cNvPr id="23" name="Text 21"/>
          <p:cNvSpPr/>
          <p:nvPr/>
        </p:nvSpPr>
        <p:spPr>
          <a:xfrm>
            <a:off x="7428548" y="6674048"/>
            <a:ext cx="640794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An advisory is provided, prioritizing organic solutions and recommending approved chemicals only when necessary.</a:t>
            </a:r>
            <a:endParaRPr lang="en-US" sz="1750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CFCBC5F-864B-4870-97B8-BCC21D9BF4E9}"/>
              </a:ext>
            </a:extLst>
          </p:cNvPr>
          <p:cNvSpPr/>
          <p:nvPr/>
        </p:nvSpPr>
        <p:spPr>
          <a:xfrm>
            <a:off x="12782746" y="7739406"/>
            <a:ext cx="1781666" cy="428757"/>
          </a:xfrm>
          <a:prstGeom prst="rect">
            <a:avLst/>
          </a:prstGeom>
          <a:solidFill>
            <a:srgbClr val="DEF3EC"/>
          </a:solidFill>
          <a:ln>
            <a:solidFill>
              <a:srgbClr val="DEF4E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E1F6EC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726162"/>
            <a:ext cx="7556421" cy="19138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Decision Intelligence Flow: Smart Farming at Your Fingertips</a:t>
            </a:r>
            <a:endParaRPr lang="en-US" sz="4000" dirty="0"/>
          </a:p>
        </p:txBody>
      </p:sp>
      <p:sp>
        <p:nvSpPr>
          <p:cNvPr id="4" name="Text 1"/>
          <p:cNvSpPr/>
          <p:nvPr/>
        </p:nvSpPr>
        <p:spPr>
          <a:xfrm>
            <a:off x="793790" y="2946083"/>
            <a:ext cx="7556421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Pestora transforms raw data into actionable insights, providing a clear path from problem identification to sustainable solutions.</a:t>
            </a:r>
            <a:endParaRPr lang="en-US" sz="16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829050"/>
            <a:ext cx="1020723" cy="1224796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018586" y="4033123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Input</a:t>
            </a:r>
            <a:endParaRPr lang="en-US" sz="2000" dirty="0"/>
          </a:p>
        </p:txBody>
      </p:sp>
      <p:sp>
        <p:nvSpPr>
          <p:cNvPr id="7" name="Text 3"/>
          <p:cNvSpPr/>
          <p:nvPr/>
        </p:nvSpPr>
        <p:spPr>
          <a:xfrm>
            <a:off x="2018586" y="4474369"/>
            <a:ext cx="6331625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Leaf Image + Crop Type</a:t>
            </a:r>
            <a:endParaRPr lang="en-US" sz="160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5053846"/>
            <a:ext cx="1020723" cy="1224796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2018586" y="5257919"/>
            <a:ext cx="2745224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Decision Intelligence</a:t>
            </a:r>
            <a:endParaRPr lang="en-US" sz="2000" dirty="0"/>
          </a:p>
        </p:txBody>
      </p:sp>
      <p:sp>
        <p:nvSpPr>
          <p:cNvPr id="10" name="Text 5"/>
          <p:cNvSpPr/>
          <p:nvPr/>
        </p:nvSpPr>
        <p:spPr>
          <a:xfrm>
            <a:off x="2018586" y="5699165"/>
            <a:ext cx="6331625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AI Pest Detection + Confidence Score</a:t>
            </a:r>
            <a:endParaRPr lang="en-US" sz="160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6278642"/>
            <a:ext cx="1020723" cy="1224796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2018586" y="6482715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Action</a:t>
            </a:r>
            <a:endParaRPr lang="en-US" sz="2000" dirty="0"/>
          </a:p>
        </p:txBody>
      </p:sp>
      <p:sp>
        <p:nvSpPr>
          <p:cNvPr id="13" name="Text 7"/>
          <p:cNvSpPr/>
          <p:nvPr/>
        </p:nvSpPr>
        <p:spPr>
          <a:xfrm>
            <a:off x="2018586" y="6923961"/>
            <a:ext cx="6331625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Organic Solution → Approved Chemical (if required)</a:t>
            </a:r>
            <a:endParaRPr lang="en-US" sz="1600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FB99942-15A2-E1F6-1589-5FA649676D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54284" y="1755967"/>
            <a:ext cx="5582619" cy="54368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96AC6F9-62E8-83E8-EA8D-0DA9407B5B7A}"/>
              </a:ext>
            </a:extLst>
          </p:cNvPr>
          <p:cNvSpPr/>
          <p:nvPr/>
        </p:nvSpPr>
        <p:spPr>
          <a:xfrm>
            <a:off x="12782746" y="7739406"/>
            <a:ext cx="1781666" cy="428757"/>
          </a:xfrm>
          <a:prstGeom prst="rect">
            <a:avLst/>
          </a:prstGeom>
          <a:solidFill>
            <a:srgbClr val="DEF3EC"/>
          </a:solidFill>
          <a:ln>
            <a:solidFill>
              <a:srgbClr val="DEF4E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E1F6EC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3138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6642" y="594479"/>
            <a:ext cx="7630716" cy="8782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450"/>
              </a:lnSpc>
              <a:buNone/>
            </a:pPr>
            <a:r>
              <a:rPr lang="en-US" sz="27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Rooted in Reality: Designed for Indian Agriculture</a:t>
            </a:r>
            <a:endParaRPr lang="en-US" sz="2750" dirty="0"/>
          </a:p>
        </p:txBody>
      </p:sp>
      <p:sp>
        <p:nvSpPr>
          <p:cNvPr id="4" name="Text 1"/>
          <p:cNvSpPr/>
          <p:nvPr/>
        </p:nvSpPr>
        <p:spPr>
          <a:xfrm>
            <a:off x="756642" y="1683425"/>
            <a:ext cx="7630716" cy="4495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Pestora is built with the specific needs and challenges of Indian farmers in mind, ensuring practical and impactful application.</a:t>
            </a:r>
            <a:endParaRPr lang="en-US" sz="11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6642" y="2291001"/>
            <a:ext cx="421600" cy="42160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56642" y="2888218"/>
            <a:ext cx="1996083" cy="2194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Low-Cost &amp; Accessible</a:t>
            </a:r>
            <a:endParaRPr lang="en-US" sz="1350" dirty="0"/>
          </a:p>
        </p:txBody>
      </p:sp>
      <p:sp>
        <p:nvSpPr>
          <p:cNvPr id="7" name="Text 3"/>
          <p:cNvSpPr/>
          <p:nvPr/>
        </p:nvSpPr>
        <p:spPr>
          <a:xfrm>
            <a:off x="756642" y="3191947"/>
            <a:ext cx="7630716" cy="2247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Developed to be affordable and user-friendly, ensuring broad adoption without financial strain on farmers.</a:t>
            </a:r>
            <a:endParaRPr lang="en-US" sz="110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56642" y="3697724"/>
            <a:ext cx="421600" cy="421600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756642" y="4294942"/>
            <a:ext cx="1897261" cy="2194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Familiar Observation</a:t>
            </a:r>
            <a:endParaRPr lang="en-US" sz="1350" dirty="0"/>
          </a:p>
        </p:txBody>
      </p:sp>
      <p:sp>
        <p:nvSpPr>
          <p:cNvPr id="10" name="Text 5"/>
          <p:cNvSpPr/>
          <p:nvPr/>
        </p:nvSpPr>
        <p:spPr>
          <a:xfrm>
            <a:off x="756642" y="4598670"/>
            <a:ext cx="7630716" cy="2247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Works seamlessly with what farmers already observe in their fields, integrating naturally into their routines.</a:t>
            </a:r>
            <a:endParaRPr lang="en-US" sz="110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56642" y="5104448"/>
            <a:ext cx="421600" cy="421600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756642" y="5701665"/>
            <a:ext cx="2568416" cy="2194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Local &amp; Government Aligned</a:t>
            </a:r>
            <a:endParaRPr lang="en-US" sz="1350" dirty="0"/>
          </a:p>
        </p:txBody>
      </p:sp>
      <p:sp>
        <p:nvSpPr>
          <p:cNvPr id="13" name="Text 7"/>
          <p:cNvSpPr/>
          <p:nvPr/>
        </p:nvSpPr>
        <p:spPr>
          <a:xfrm>
            <a:off x="756642" y="6005393"/>
            <a:ext cx="7630716" cy="2247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Supports local farming practices and adheres to government agricultural guidelines for sustainable growth.</a:t>
            </a:r>
            <a:endParaRPr lang="en-US" sz="1100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56642" y="6511171"/>
            <a:ext cx="421600" cy="421600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756642" y="7108388"/>
            <a:ext cx="1756648" cy="2194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Real-World Focus</a:t>
            </a:r>
            <a:endParaRPr lang="en-US" sz="1350" dirty="0"/>
          </a:p>
        </p:txBody>
      </p:sp>
      <p:sp>
        <p:nvSpPr>
          <p:cNvPr id="16" name="Text 9"/>
          <p:cNvSpPr/>
          <p:nvPr/>
        </p:nvSpPr>
        <p:spPr>
          <a:xfrm>
            <a:off x="756642" y="7412117"/>
            <a:ext cx="7630716" cy="2247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Specifically designed and tested for the diverse and unique field conditions across India.</a:t>
            </a:r>
            <a:endParaRPr lang="en-US" sz="11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85086" y="538282"/>
            <a:ext cx="8563928" cy="5199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50"/>
              </a:lnSpc>
              <a:buNone/>
            </a:pPr>
            <a:r>
              <a:rPr lang="en-US" sz="32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Sustainable Growth: Our Revenue Model</a:t>
            </a:r>
            <a:endParaRPr lang="en-US" sz="3250" dirty="0"/>
          </a:p>
        </p:txBody>
      </p:sp>
      <p:sp>
        <p:nvSpPr>
          <p:cNvPr id="3" name="Text 1"/>
          <p:cNvSpPr/>
          <p:nvPr/>
        </p:nvSpPr>
        <p:spPr>
          <a:xfrm>
            <a:off x="685086" y="1390888"/>
            <a:ext cx="13260229" cy="2661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Pestora's revenue strategy ensures wide accessibility for farmers while building a robust and financially sustainable future.</a:t>
            </a:r>
            <a:endParaRPr lang="en-US" sz="1300" dirty="0"/>
          </a:p>
        </p:txBody>
      </p:sp>
      <p:sp>
        <p:nvSpPr>
          <p:cNvPr id="4" name="Shape 2"/>
          <p:cNvSpPr/>
          <p:nvPr/>
        </p:nvSpPr>
        <p:spPr>
          <a:xfrm>
            <a:off x="685086" y="2280880"/>
            <a:ext cx="3813691" cy="1829633"/>
          </a:xfrm>
          <a:prstGeom prst="roundRect">
            <a:avLst>
              <a:gd name="adj" fmla="val 5997"/>
            </a:avLst>
          </a:prstGeom>
          <a:solidFill>
            <a:srgbClr val="E5F9F2">
              <a:alpha val="95000"/>
            </a:srgbClr>
          </a:solidFill>
          <a:ln/>
        </p:spPr>
      </p:sp>
      <p:sp>
        <p:nvSpPr>
          <p:cNvPr id="5" name="Shape 3"/>
          <p:cNvSpPr/>
          <p:nvPr/>
        </p:nvSpPr>
        <p:spPr>
          <a:xfrm>
            <a:off x="685086" y="2258020"/>
            <a:ext cx="3813691" cy="91440"/>
          </a:xfrm>
          <a:prstGeom prst="roundRect">
            <a:avLst>
              <a:gd name="adj" fmla="val 163765"/>
            </a:avLst>
          </a:prstGeom>
          <a:solidFill>
            <a:srgbClr val="006747"/>
          </a:solidFill>
          <a:ln/>
        </p:spPr>
      </p:sp>
      <p:sp>
        <p:nvSpPr>
          <p:cNvPr id="6" name="Shape 4"/>
          <p:cNvSpPr/>
          <p:nvPr/>
        </p:nvSpPr>
        <p:spPr>
          <a:xfrm>
            <a:off x="2342317" y="2031325"/>
            <a:ext cx="499110" cy="499110"/>
          </a:xfrm>
          <a:prstGeom prst="roundRect">
            <a:avLst>
              <a:gd name="adj" fmla="val 183206"/>
            </a:avLst>
          </a:prstGeom>
          <a:solidFill>
            <a:srgbClr val="006747"/>
          </a:solidFill>
          <a:ln/>
        </p:spPr>
      </p:sp>
      <p:sp>
        <p:nvSpPr>
          <p:cNvPr id="7" name="Text 5"/>
          <p:cNvSpPr/>
          <p:nvPr/>
        </p:nvSpPr>
        <p:spPr>
          <a:xfrm>
            <a:off x="2492097" y="2156103"/>
            <a:ext cx="199549" cy="2495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FFFFFF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1</a:t>
            </a:r>
            <a:endParaRPr lang="en-US" sz="1550" dirty="0"/>
          </a:p>
        </p:txBody>
      </p:sp>
      <p:sp>
        <p:nvSpPr>
          <p:cNvPr id="8" name="Text 6"/>
          <p:cNvSpPr/>
          <p:nvPr/>
        </p:nvSpPr>
        <p:spPr>
          <a:xfrm>
            <a:off x="874276" y="2696766"/>
            <a:ext cx="2079784" cy="2599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Core System Access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874276" y="3123009"/>
            <a:ext cx="3435310" cy="7983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The fundamental pest detection system will be offered free or at a very low cost to farmers to maximize reach and impact.</a:t>
            </a:r>
            <a:endParaRPr lang="en-US" sz="1300" dirty="0"/>
          </a:p>
        </p:txBody>
      </p:sp>
      <p:sp>
        <p:nvSpPr>
          <p:cNvPr id="10" name="Shape 8"/>
          <p:cNvSpPr/>
          <p:nvPr/>
        </p:nvSpPr>
        <p:spPr>
          <a:xfrm>
            <a:off x="4665107" y="2280880"/>
            <a:ext cx="3813810" cy="1829633"/>
          </a:xfrm>
          <a:prstGeom prst="roundRect">
            <a:avLst>
              <a:gd name="adj" fmla="val 5997"/>
            </a:avLst>
          </a:prstGeom>
          <a:solidFill>
            <a:srgbClr val="E5F9F2">
              <a:alpha val="95000"/>
            </a:srgbClr>
          </a:solidFill>
          <a:ln/>
        </p:spPr>
      </p:sp>
      <p:sp>
        <p:nvSpPr>
          <p:cNvPr id="11" name="Shape 9"/>
          <p:cNvSpPr/>
          <p:nvPr/>
        </p:nvSpPr>
        <p:spPr>
          <a:xfrm>
            <a:off x="4665107" y="2258020"/>
            <a:ext cx="3813810" cy="91440"/>
          </a:xfrm>
          <a:prstGeom prst="roundRect">
            <a:avLst>
              <a:gd name="adj" fmla="val 163765"/>
            </a:avLst>
          </a:prstGeom>
          <a:solidFill>
            <a:srgbClr val="006747"/>
          </a:solidFill>
          <a:ln/>
        </p:spPr>
      </p:sp>
      <p:sp>
        <p:nvSpPr>
          <p:cNvPr id="12" name="Shape 10"/>
          <p:cNvSpPr/>
          <p:nvPr/>
        </p:nvSpPr>
        <p:spPr>
          <a:xfrm>
            <a:off x="6322457" y="2031325"/>
            <a:ext cx="499110" cy="499110"/>
          </a:xfrm>
          <a:prstGeom prst="roundRect">
            <a:avLst>
              <a:gd name="adj" fmla="val 183206"/>
            </a:avLst>
          </a:prstGeom>
          <a:solidFill>
            <a:srgbClr val="006747"/>
          </a:solidFill>
          <a:ln/>
        </p:spPr>
      </p:sp>
      <p:sp>
        <p:nvSpPr>
          <p:cNvPr id="13" name="Text 11"/>
          <p:cNvSpPr/>
          <p:nvPr/>
        </p:nvSpPr>
        <p:spPr>
          <a:xfrm>
            <a:off x="6472238" y="2156103"/>
            <a:ext cx="199549" cy="2495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FFFFFF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2</a:t>
            </a:r>
            <a:endParaRPr lang="en-US" sz="1550" dirty="0"/>
          </a:p>
        </p:txBody>
      </p:sp>
      <p:sp>
        <p:nvSpPr>
          <p:cNvPr id="14" name="Text 12"/>
          <p:cNvSpPr/>
          <p:nvPr/>
        </p:nvSpPr>
        <p:spPr>
          <a:xfrm>
            <a:off x="4854297" y="2696766"/>
            <a:ext cx="2221230" cy="2599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Partnership Revenue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4854297" y="3123009"/>
            <a:ext cx="3435429" cy="7983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Revenue will be generated through partnerships with agricultural colleges, NGOs, and agri-advisory services.</a:t>
            </a:r>
            <a:endParaRPr lang="en-US" sz="1300" dirty="0"/>
          </a:p>
        </p:txBody>
      </p:sp>
      <p:sp>
        <p:nvSpPr>
          <p:cNvPr id="16" name="Shape 14"/>
          <p:cNvSpPr/>
          <p:nvPr/>
        </p:nvSpPr>
        <p:spPr>
          <a:xfrm>
            <a:off x="685086" y="4526399"/>
            <a:ext cx="7793831" cy="1563529"/>
          </a:xfrm>
          <a:prstGeom prst="roundRect">
            <a:avLst>
              <a:gd name="adj" fmla="val 7018"/>
            </a:avLst>
          </a:prstGeom>
          <a:solidFill>
            <a:srgbClr val="E5F9F2">
              <a:alpha val="95000"/>
            </a:srgbClr>
          </a:solidFill>
          <a:ln/>
        </p:spPr>
      </p:sp>
      <p:sp>
        <p:nvSpPr>
          <p:cNvPr id="17" name="Shape 15"/>
          <p:cNvSpPr/>
          <p:nvPr/>
        </p:nvSpPr>
        <p:spPr>
          <a:xfrm>
            <a:off x="685086" y="4503539"/>
            <a:ext cx="7793831" cy="91440"/>
          </a:xfrm>
          <a:prstGeom prst="roundRect">
            <a:avLst>
              <a:gd name="adj" fmla="val 163765"/>
            </a:avLst>
          </a:prstGeom>
          <a:solidFill>
            <a:srgbClr val="006747"/>
          </a:solidFill>
          <a:ln/>
        </p:spPr>
      </p:sp>
      <p:sp>
        <p:nvSpPr>
          <p:cNvPr id="18" name="Shape 16"/>
          <p:cNvSpPr/>
          <p:nvPr/>
        </p:nvSpPr>
        <p:spPr>
          <a:xfrm>
            <a:off x="4332446" y="4276844"/>
            <a:ext cx="499110" cy="499110"/>
          </a:xfrm>
          <a:prstGeom prst="roundRect">
            <a:avLst>
              <a:gd name="adj" fmla="val 183206"/>
            </a:avLst>
          </a:prstGeom>
          <a:solidFill>
            <a:srgbClr val="006747"/>
          </a:solidFill>
          <a:ln/>
        </p:spPr>
      </p:sp>
      <p:sp>
        <p:nvSpPr>
          <p:cNvPr id="19" name="Text 17"/>
          <p:cNvSpPr/>
          <p:nvPr/>
        </p:nvSpPr>
        <p:spPr>
          <a:xfrm>
            <a:off x="4482227" y="4401622"/>
            <a:ext cx="199549" cy="2495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FFFFFF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3</a:t>
            </a:r>
            <a:endParaRPr lang="en-US" sz="1550" dirty="0"/>
          </a:p>
        </p:txBody>
      </p:sp>
      <p:sp>
        <p:nvSpPr>
          <p:cNvPr id="20" name="Text 18"/>
          <p:cNvSpPr/>
          <p:nvPr/>
        </p:nvSpPr>
        <p:spPr>
          <a:xfrm>
            <a:off x="874276" y="4942284"/>
            <a:ext cx="2397323" cy="2599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Government Programs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874276" y="5368528"/>
            <a:ext cx="7415451" cy="5322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Collaborations with government digital farming initiatives will provide a scalable and stable income stream.</a:t>
            </a:r>
            <a:endParaRPr lang="en-US" sz="1300" dirty="0"/>
          </a:p>
        </p:txBody>
      </p:sp>
      <p:pic>
        <p:nvPicPr>
          <p:cNvPr id="2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2302" y="2031325"/>
            <a:ext cx="4301490" cy="4301490"/>
          </a:xfrm>
          <a:prstGeom prst="rect">
            <a:avLst/>
          </a:prstGeom>
        </p:spPr>
      </p:pic>
      <p:sp>
        <p:nvSpPr>
          <p:cNvPr id="23" name="Text 20"/>
          <p:cNvSpPr/>
          <p:nvPr/>
        </p:nvSpPr>
        <p:spPr>
          <a:xfrm>
            <a:off x="8892302" y="6519982"/>
            <a:ext cx="4496276" cy="311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Ensuring Sustainability and Impact</a:t>
            </a:r>
            <a:endParaRPr lang="en-US" sz="1950" dirty="0"/>
          </a:p>
        </p:txBody>
      </p:sp>
      <p:sp>
        <p:nvSpPr>
          <p:cNvPr id="24" name="Text 21"/>
          <p:cNvSpPr/>
          <p:nvPr/>
        </p:nvSpPr>
        <p:spPr>
          <a:xfrm>
            <a:off x="8892302" y="6998256"/>
            <a:ext cx="5060633" cy="2661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3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Wide Adoption</a:t>
            </a:r>
            <a:endParaRPr lang="en-US" sz="1300" dirty="0"/>
          </a:p>
        </p:txBody>
      </p:sp>
      <p:sp>
        <p:nvSpPr>
          <p:cNvPr id="25" name="Text 22"/>
          <p:cNvSpPr/>
          <p:nvPr/>
        </p:nvSpPr>
        <p:spPr>
          <a:xfrm>
            <a:off x="8892302" y="7322582"/>
            <a:ext cx="5060633" cy="2661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3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Financial Stability</a:t>
            </a:r>
            <a:endParaRPr lang="en-US" sz="1300" dirty="0"/>
          </a:p>
        </p:txBody>
      </p:sp>
      <p:sp>
        <p:nvSpPr>
          <p:cNvPr id="26" name="Text 23"/>
          <p:cNvSpPr/>
          <p:nvPr/>
        </p:nvSpPr>
        <p:spPr>
          <a:xfrm>
            <a:off x="8892302" y="7646908"/>
            <a:ext cx="5060633" cy="2661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3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No Burden on Farmers</a:t>
            </a:r>
            <a:endParaRPr lang="en-US" sz="1300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8739B46-1A3B-2545-7987-7FAB722803AE}"/>
              </a:ext>
            </a:extLst>
          </p:cNvPr>
          <p:cNvSpPr/>
          <p:nvPr/>
        </p:nvSpPr>
        <p:spPr>
          <a:xfrm>
            <a:off x="12782746" y="7739406"/>
            <a:ext cx="1781666" cy="428757"/>
          </a:xfrm>
          <a:prstGeom prst="rect">
            <a:avLst/>
          </a:prstGeom>
          <a:solidFill>
            <a:srgbClr val="DEF3EC"/>
          </a:solidFill>
          <a:ln>
            <a:solidFill>
              <a:srgbClr val="DEF4E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E1F6EC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13936"/>
            <a:ext cx="12450723" cy="602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What Makes Pestora Unique? Our Unmatched Edge</a:t>
            </a:r>
            <a:endParaRPr lang="en-US" sz="3750" dirty="0"/>
          </a:p>
        </p:txBody>
      </p:sp>
      <p:sp>
        <p:nvSpPr>
          <p:cNvPr id="3" name="Text 1"/>
          <p:cNvSpPr/>
          <p:nvPr/>
        </p:nvSpPr>
        <p:spPr>
          <a:xfrm>
            <a:off x="793790" y="2001917"/>
            <a:ext cx="13042821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Pestora stands apart by offering a tailored, confidence-driven, and farmer-centric approach to pest management.</a:t>
            </a:r>
            <a:endParaRPr lang="en-US" sz="1500" dirty="0"/>
          </a:p>
        </p:txBody>
      </p:sp>
      <p:sp>
        <p:nvSpPr>
          <p:cNvPr id="4" name="Shape 2"/>
          <p:cNvSpPr/>
          <p:nvPr/>
        </p:nvSpPr>
        <p:spPr>
          <a:xfrm>
            <a:off x="793790" y="2527102"/>
            <a:ext cx="6424970" cy="1434346"/>
          </a:xfrm>
          <a:prstGeom prst="roundRect">
            <a:avLst>
              <a:gd name="adj" fmla="val 32261"/>
            </a:avLst>
          </a:prstGeom>
          <a:solidFill>
            <a:srgbClr val="E5F9F2"/>
          </a:solidFill>
          <a:ln w="7620">
            <a:solidFill>
              <a:srgbClr val="CBDFD8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1186815" y="2793326"/>
            <a:ext cx="240994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000000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Crop-Specific AI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1186815" y="3094137"/>
            <a:ext cx="6024205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00000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Beyond generic solutions, our models are precisely tuned for individual crops.</a:t>
            </a:r>
            <a:endParaRPr lang="en-US" sz="1500" dirty="0"/>
          </a:p>
        </p:txBody>
      </p:sp>
      <p:sp>
        <p:nvSpPr>
          <p:cNvPr id="7" name="Shape 5"/>
          <p:cNvSpPr/>
          <p:nvPr/>
        </p:nvSpPr>
        <p:spPr>
          <a:xfrm>
            <a:off x="7411522" y="2527102"/>
            <a:ext cx="6425089" cy="1434346"/>
          </a:xfrm>
          <a:prstGeom prst="roundRect">
            <a:avLst>
              <a:gd name="adj" fmla="val 32261"/>
            </a:avLst>
          </a:prstGeom>
          <a:solidFill>
            <a:srgbClr val="E5F9F2"/>
          </a:solidFill>
          <a:ln w="7620">
            <a:solidFill>
              <a:srgbClr val="CBDFD8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7777004" y="2828410"/>
            <a:ext cx="240994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000000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Leaf-Image-Based</a:t>
            </a:r>
            <a:endParaRPr lang="en-US" sz="1850" dirty="0"/>
          </a:p>
        </p:txBody>
      </p:sp>
      <p:sp>
        <p:nvSpPr>
          <p:cNvPr id="9" name="Text 7"/>
          <p:cNvSpPr/>
          <p:nvPr/>
        </p:nvSpPr>
        <p:spPr>
          <a:xfrm>
            <a:off x="7777003" y="3144322"/>
            <a:ext cx="5666581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00000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Intuitive detection using direct visual evidence from plant leaves.</a:t>
            </a:r>
            <a:endParaRPr lang="en-US" sz="1500" dirty="0"/>
          </a:p>
        </p:txBody>
      </p:sp>
      <p:sp>
        <p:nvSpPr>
          <p:cNvPr id="10" name="Shape 8"/>
          <p:cNvSpPr/>
          <p:nvPr/>
        </p:nvSpPr>
        <p:spPr>
          <a:xfrm>
            <a:off x="793790" y="4154210"/>
            <a:ext cx="6424970" cy="1434346"/>
          </a:xfrm>
          <a:prstGeom prst="roundRect">
            <a:avLst>
              <a:gd name="adj" fmla="val 32261"/>
            </a:avLst>
          </a:prstGeom>
          <a:solidFill>
            <a:srgbClr val="E5F9F2"/>
          </a:solidFill>
          <a:ln w="7620">
            <a:solidFill>
              <a:srgbClr val="CBDFD8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1186815" y="4412397"/>
            <a:ext cx="240994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000000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Confidence-Aware</a:t>
            </a:r>
            <a:endParaRPr lang="en-US" sz="1850" dirty="0"/>
          </a:p>
        </p:txBody>
      </p:sp>
      <p:sp>
        <p:nvSpPr>
          <p:cNvPr id="12" name="Text 10"/>
          <p:cNvSpPr/>
          <p:nvPr/>
        </p:nvSpPr>
        <p:spPr>
          <a:xfrm>
            <a:off x="1186815" y="4771430"/>
            <a:ext cx="5559028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00000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Provides crucial confidence scores for every prediction, reducing farmer uncertainty.</a:t>
            </a:r>
            <a:endParaRPr lang="en-US" sz="1500" dirty="0"/>
          </a:p>
        </p:txBody>
      </p:sp>
      <p:sp>
        <p:nvSpPr>
          <p:cNvPr id="13" name="Shape 11"/>
          <p:cNvSpPr/>
          <p:nvPr/>
        </p:nvSpPr>
        <p:spPr>
          <a:xfrm>
            <a:off x="7411522" y="4154210"/>
            <a:ext cx="6425089" cy="1434346"/>
          </a:xfrm>
          <a:prstGeom prst="roundRect">
            <a:avLst>
              <a:gd name="adj" fmla="val 32261"/>
            </a:avLst>
          </a:prstGeom>
          <a:solidFill>
            <a:srgbClr val="E5F9F2"/>
          </a:solidFill>
          <a:ln w="7620">
            <a:solidFill>
              <a:srgbClr val="CBDFD8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7777004" y="4412397"/>
            <a:ext cx="2884170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000000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Organic-First Approach</a:t>
            </a:r>
            <a:endParaRPr lang="en-US" sz="1850" dirty="0"/>
          </a:p>
        </p:txBody>
      </p:sp>
      <p:sp>
        <p:nvSpPr>
          <p:cNvPr id="15" name="Text 13"/>
          <p:cNvSpPr/>
          <p:nvPr/>
        </p:nvSpPr>
        <p:spPr>
          <a:xfrm>
            <a:off x="7777004" y="4771430"/>
            <a:ext cx="5632609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00000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Prioritizes environmentally friendly organic solutions for pest control.</a:t>
            </a:r>
            <a:endParaRPr lang="en-US" sz="1500" dirty="0"/>
          </a:p>
        </p:txBody>
      </p:sp>
      <p:sp>
        <p:nvSpPr>
          <p:cNvPr id="16" name="Shape 14"/>
          <p:cNvSpPr/>
          <p:nvPr/>
        </p:nvSpPr>
        <p:spPr>
          <a:xfrm>
            <a:off x="793790" y="5781318"/>
            <a:ext cx="6424970" cy="1434346"/>
          </a:xfrm>
          <a:prstGeom prst="roundRect">
            <a:avLst>
              <a:gd name="adj" fmla="val 32261"/>
            </a:avLst>
          </a:prstGeom>
          <a:solidFill>
            <a:srgbClr val="E5F9F2"/>
          </a:solidFill>
          <a:ln w="7620">
            <a:solidFill>
              <a:srgbClr val="CBDFD8"/>
            </a:solidFill>
            <a:prstDash val="solid"/>
          </a:ln>
        </p:spPr>
      </p:sp>
      <p:sp>
        <p:nvSpPr>
          <p:cNvPr id="17" name="Text 15"/>
          <p:cNvSpPr/>
          <p:nvPr/>
        </p:nvSpPr>
        <p:spPr>
          <a:xfrm>
            <a:off x="1174115" y="6065600"/>
            <a:ext cx="3115866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000000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Approved Pesticides Only</a:t>
            </a:r>
            <a:endParaRPr lang="en-US" sz="1850" dirty="0"/>
          </a:p>
        </p:txBody>
      </p:sp>
      <p:sp>
        <p:nvSpPr>
          <p:cNvPr id="18" name="Text 16"/>
          <p:cNvSpPr/>
          <p:nvPr/>
        </p:nvSpPr>
        <p:spPr>
          <a:xfrm>
            <a:off x="1155065" y="6408976"/>
            <a:ext cx="5622528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00000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Recommends only government-approved pesticides when chemical intervention is essential.</a:t>
            </a:r>
            <a:endParaRPr lang="en-US" sz="1500" dirty="0"/>
          </a:p>
        </p:txBody>
      </p:sp>
      <p:sp>
        <p:nvSpPr>
          <p:cNvPr id="19" name="Shape 17"/>
          <p:cNvSpPr/>
          <p:nvPr/>
        </p:nvSpPr>
        <p:spPr>
          <a:xfrm>
            <a:off x="7411522" y="5781318"/>
            <a:ext cx="6425089" cy="1434346"/>
          </a:xfrm>
          <a:prstGeom prst="roundRect">
            <a:avLst>
              <a:gd name="adj" fmla="val 32261"/>
            </a:avLst>
          </a:prstGeom>
          <a:solidFill>
            <a:srgbClr val="E5F9F2"/>
          </a:solidFill>
          <a:ln w="7620">
            <a:solidFill>
              <a:srgbClr val="CBDFD8"/>
            </a:solidFill>
            <a:prstDash val="solid"/>
          </a:ln>
        </p:spPr>
      </p:sp>
      <p:sp>
        <p:nvSpPr>
          <p:cNvPr id="20" name="Text 18"/>
          <p:cNvSpPr/>
          <p:nvPr/>
        </p:nvSpPr>
        <p:spPr>
          <a:xfrm>
            <a:off x="7741980" y="6065600"/>
            <a:ext cx="3528179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000000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Affordable &amp; Farmer-Centric</a:t>
            </a:r>
            <a:endParaRPr lang="en-US" sz="1850" dirty="0"/>
          </a:p>
        </p:txBody>
      </p:sp>
      <p:sp>
        <p:nvSpPr>
          <p:cNvPr id="21" name="Text 19"/>
          <p:cNvSpPr/>
          <p:nvPr/>
        </p:nvSpPr>
        <p:spPr>
          <a:xfrm>
            <a:off x="7777004" y="6398538"/>
            <a:ext cx="5170842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00000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Designed to be cost-effective and truly serve the needs of Indian farmers.</a:t>
            </a:r>
            <a:endParaRPr lang="en-US" sz="150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0C1EB8C-7150-BA54-C822-E6F9579B6BB7}"/>
              </a:ext>
            </a:extLst>
          </p:cNvPr>
          <p:cNvSpPr/>
          <p:nvPr/>
        </p:nvSpPr>
        <p:spPr>
          <a:xfrm>
            <a:off x="12782746" y="7739406"/>
            <a:ext cx="1781666" cy="428757"/>
          </a:xfrm>
          <a:prstGeom prst="rect">
            <a:avLst/>
          </a:prstGeom>
          <a:solidFill>
            <a:srgbClr val="DEF3EC"/>
          </a:solidFill>
          <a:ln>
            <a:solidFill>
              <a:srgbClr val="DEF4E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E1F6EC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18592"/>
            <a:ext cx="10532864" cy="531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Pestora's Vision: Cultivating a Sustainable Future</a:t>
            </a:r>
            <a:endParaRPr lang="en-US" sz="3300" dirty="0"/>
          </a:p>
        </p:txBody>
      </p:sp>
      <p:sp>
        <p:nvSpPr>
          <p:cNvPr id="3" name="Text 1"/>
          <p:cNvSpPr/>
          <p:nvPr/>
        </p:nvSpPr>
        <p:spPr>
          <a:xfrm>
            <a:off x="793790" y="1650206"/>
            <a:ext cx="12347138" cy="1063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8350"/>
              </a:lnSpc>
              <a:buNone/>
            </a:pPr>
            <a:r>
              <a:rPr lang="en-US" sz="66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Pestora is not just an AI tool.</a:t>
            </a:r>
            <a:endParaRPr lang="en-US" sz="6650" dirty="0"/>
          </a:p>
        </p:txBody>
      </p:sp>
      <p:sp>
        <p:nvSpPr>
          <p:cNvPr id="4" name="Text 2"/>
          <p:cNvSpPr/>
          <p:nvPr/>
        </p:nvSpPr>
        <p:spPr>
          <a:xfrm>
            <a:off x="882690" y="2713434"/>
            <a:ext cx="13042821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It is a fundamental step towards transforming Indian agriculture for the better, fostering a future where farming is more intelligent, sustainable, and prosperous.</a:t>
            </a:r>
            <a:endParaRPr lang="en-US" sz="1300" dirty="0"/>
          </a:p>
        </p:txBody>
      </p:sp>
      <p:sp>
        <p:nvSpPr>
          <p:cNvPr id="5" name="Text 3"/>
          <p:cNvSpPr/>
          <p:nvPr/>
        </p:nvSpPr>
        <p:spPr>
          <a:xfrm>
            <a:off x="2952750" y="4017526"/>
            <a:ext cx="2395418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Trust-Based Decisions</a:t>
            </a:r>
            <a:endParaRPr lang="en-US" sz="1650" dirty="0"/>
          </a:p>
        </p:txBody>
      </p:sp>
      <p:sp>
        <p:nvSpPr>
          <p:cNvPr id="6" name="Text 4"/>
          <p:cNvSpPr/>
          <p:nvPr/>
        </p:nvSpPr>
        <p:spPr>
          <a:xfrm>
            <a:off x="793790" y="4385310"/>
            <a:ext cx="4554379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100"/>
              </a:lnSpc>
              <a:buNone/>
            </a:pPr>
            <a:r>
              <a:rPr lang="en-US" sz="13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Empowering farmers with reliable, confidence-aware information.</a:t>
            </a:r>
            <a:endParaRPr lang="en-US" sz="1300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3319" y="3687247"/>
            <a:ext cx="3423642" cy="3423642"/>
          </a:xfrm>
          <a:prstGeom prst="rect">
            <a:avLst/>
          </a:prstGeom>
        </p:spPr>
      </p:pic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40554" y="4424482"/>
            <a:ext cx="254437" cy="254437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9282113" y="4017526"/>
            <a:ext cx="3418999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Reduced Chemical Dependency</a:t>
            </a:r>
            <a:endParaRPr lang="en-US" sz="1650" dirty="0"/>
          </a:p>
        </p:txBody>
      </p:sp>
      <p:sp>
        <p:nvSpPr>
          <p:cNvPr id="10" name="Text 6"/>
          <p:cNvSpPr/>
          <p:nvPr/>
        </p:nvSpPr>
        <p:spPr>
          <a:xfrm>
            <a:off x="9282113" y="4385310"/>
            <a:ext cx="4554498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Promoting organic solutions and minimizing harmful pesticide use.</a:t>
            </a:r>
            <a:endParaRPr lang="en-US" sz="1300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03319" y="3687247"/>
            <a:ext cx="3423642" cy="3423642"/>
          </a:xfrm>
          <a:prstGeom prst="rect">
            <a:avLst/>
          </a:prstGeom>
        </p:spPr>
      </p:pic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035171" y="4424482"/>
            <a:ext cx="254437" cy="254437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9282113" y="5993011"/>
            <a:ext cx="2542342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Healthier Food Systems</a:t>
            </a:r>
            <a:endParaRPr lang="en-US" sz="1650" dirty="0"/>
          </a:p>
        </p:txBody>
      </p:sp>
      <p:sp>
        <p:nvSpPr>
          <p:cNvPr id="14" name="Text 8"/>
          <p:cNvSpPr/>
          <p:nvPr/>
        </p:nvSpPr>
        <p:spPr>
          <a:xfrm>
            <a:off x="9282113" y="6360795"/>
            <a:ext cx="4554498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Contributing to safer, higher-quality food for all.</a:t>
            </a:r>
            <a:endParaRPr lang="en-US" sz="130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03319" y="3687247"/>
            <a:ext cx="3423642" cy="3423642"/>
          </a:xfrm>
          <a:prstGeom prst="rect">
            <a:avLst/>
          </a:prstGeom>
        </p:spPr>
      </p:pic>
      <p:pic>
        <p:nvPicPr>
          <p:cNvPr id="16" name="Image 5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035171" y="6119098"/>
            <a:ext cx="254437" cy="254437"/>
          </a:xfrm>
          <a:prstGeom prst="rect">
            <a:avLst/>
          </a:prstGeom>
        </p:spPr>
      </p:pic>
      <p:sp>
        <p:nvSpPr>
          <p:cNvPr id="17" name="Text 9"/>
          <p:cNvSpPr/>
          <p:nvPr/>
        </p:nvSpPr>
        <p:spPr>
          <a:xfrm>
            <a:off x="1685330" y="5845493"/>
            <a:ext cx="3662839" cy="2886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Sustainable Indian Agriculture </a:t>
            </a:r>
            <a:r>
              <a:rPr lang="en-US" sz="1650" b="1" dirty="0">
                <a:solidFill>
                  <a:srgbClr val="000000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🌱</a:t>
            </a:r>
            <a:endParaRPr lang="en-US" sz="1650" dirty="0"/>
          </a:p>
        </p:txBody>
      </p:sp>
      <p:sp>
        <p:nvSpPr>
          <p:cNvPr id="18" name="Text 10"/>
          <p:cNvSpPr/>
          <p:nvPr/>
        </p:nvSpPr>
        <p:spPr>
          <a:xfrm>
            <a:off x="793790" y="6236137"/>
            <a:ext cx="4554379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100"/>
              </a:lnSpc>
              <a:buNone/>
            </a:pPr>
            <a:r>
              <a:rPr lang="en-US" sz="13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Building a resilient and environmentally conscious farming ecosystem.</a:t>
            </a:r>
            <a:endParaRPr lang="en-US" sz="1300" dirty="0"/>
          </a:p>
        </p:txBody>
      </p:sp>
      <p:pic>
        <p:nvPicPr>
          <p:cNvPr id="19" name="Image 6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603319" y="3687247"/>
            <a:ext cx="3423642" cy="3423642"/>
          </a:xfrm>
          <a:prstGeom prst="rect">
            <a:avLst/>
          </a:prstGeom>
        </p:spPr>
      </p:pic>
      <p:pic>
        <p:nvPicPr>
          <p:cNvPr id="20" name="Image 7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340554" y="6119098"/>
            <a:ext cx="254437" cy="254437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A6CB17ED-B11D-E9FC-BA4C-9A3036327659}"/>
              </a:ext>
            </a:extLst>
          </p:cNvPr>
          <p:cNvSpPr/>
          <p:nvPr/>
        </p:nvSpPr>
        <p:spPr>
          <a:xfrm>
            <a:off x="12782746" y="7739406"/>
            <a:ext cx="1781666" cy="428757"/>
          </a:xfrm>
          <a:prstGeom prst="rect">
            <a:avLst/>
          </a:prstGeom>
          <a:solidFill>
            <a:srgbClr val="DEF3EC"/>
          </a:solidFill>
          <a:ln>
            <a:solidFill>
              <a:srgbClr val="DEF4E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E1F6EC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</TotalTime>
  <Words>933</Words>
  <Application>Microsoft Office PowerPoint</Application>
  <PresentationFormat>Custom</PresentationFormat>
  <Paragraphs>127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Noto Serif SC Bold</vt:lpstr>
      <vt:lpstr>Geist</vt:lpstr>
      <vt:lpstr>Noto Serif SC Light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Pawan Kapakayala</cp:lastModifiedBy>
  <cp:revision>3</cp:revision>
  <dcterms:created xsi:type="dcterms:W3CDTF">2026-01-05T13:38:47Z</dcterms:created>
  <dcterms:modified xsi:type="dcterms:W3CDTF">2026-01-05T14:23:01Z</dcterms:modified>
</cp:coreProperties>
</file>